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51206400" cy="36577588"/>
  <p:notesSz cx="7010400" cy="9296400"/>
  <p:defaultTextStyle>
    <a:defPPr>
      <a:defRPr lang="en-US"/>
    </a:defPPr>
    <a:lvl1pPr marL="0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108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216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323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431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539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647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754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862" algn="l" defTabSz="5016216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landa Cibere" initials="JC" lastIdx="6" clrIdx="0"/>
  <p:cmAuthor id="2" name="Diane Lacaille" initials="DL" lastIdx="33" clrIdx="1"/>
  <p:cmAuthor id="3" name="Tim Schmidt" initials="TS" lastIdx="3" clrIdx="2"/>
  <p:cmAuthor id="4" name="Antonio Avina-Zubieta" initials="AA" lastIdx="8" clrIdx="3"/>
  <p:cmAuthor id="5" name="Katherine McGuire" initials="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821"/>
    <a:srgbClr val="565C60"/>
    <a:srgbClr val="680922"/>
    <a:srgbClr val="740000"/>
    <a:srgbClr val="C0504D"/>
    <a:srgbClr val="ECE7E7"/>
    <a:srgbClr val="F6F6F6"/>
    <a:srgbClr val="FEFEFE"/>
    <a:srgbClr val="F7F7F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39" autoAdjust="0"/>
    <p:restoredTop sz="92109" autoAdjust="0"/>
  </p:normalViewPr>
  <p:slideViewPr>
    <p:cSldViewPr>
      <p:cViewPr>
        <p:scale>
          <a:sx n="28" d="100"/>
          <a:sy n="28" d="100"/>
        </p:scale>
        <p:origin x="954" y="18"/>
      </p:cViewPr>
      <p:guideLst>
        <p:guide orient="horz" pos="11520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BF4D4B3E-CC39-4067-A2CC-C3EEFFFFB398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25" y="696913"/>
            <a:ext cx="488315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32CCC79C-E169-43F1-90A1-D26FEE89DD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77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1200" i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CC79C-E169-43F1-90A1-D26FEE89DDF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413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1200" i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CC79C-E169-43F1-90A1-D26FEE89DDF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413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1200" i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CC79C-E169-43F1-90A1-D26FEE89DDF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413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1200" i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CC79C-E169-43F1-90A1-D26FEE89DDF5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41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362768"/>
            <a:ext cx="43525440" cy="78404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0727300"/>
            <a:ext cx="35844480" cy="93476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6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3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0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27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3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1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48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5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287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94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464802"/>
            <a:ext cx="11521440" cy="312094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464802"/>
            <a:ext cx="33710880" cy="312094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23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3504495"/>
            <a:ext cx="43525440" cy="7264715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5503150"/>
            <a:ext cx="43525440" cy="8001345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6884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377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065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27543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344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131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4820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550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453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8534779"/>
            <a:ext cx="22616160" cy="2413951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8534779"/>
            <a:ext cx="22616160" cy="2413951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099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187625"/>
            <a:ext cx="22625053" cy="3412212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6884" indent="0">
              <a:buNone/>
              <a:defRPr sz="11000" b="1"/>
            </a:lvl2pPr>
            <a:lvl3pPr marL="5013774" indent="0">
              <a:buNone/>
              <a:defRPr sz="9900" b="1"/>
            </a:lvl3pPr>
            <a:lvl4pPr marL="7520659" indent="0">
              <a:buNone/>
              <a:defRPr sz="8800" b="1"/>
            </a:lvl4pPr>
            <a:lvl5pPr marL="10027543" indent="0">
              <a:buNone/>
              <a:defRPr sz="8800" b="1"/>
            </a:lvl5pPr>
            <a:lvl6pPr marL="12534428" indent="0">
              <a:buNone/>
              <a:defRPr sz="8800" b="1"/>
            </a:lvl6pPr>
            <a:lvl7pPr marL="15041312" indent="0">
              <a:buNone/>
              <a:defRPr sz="8800" b="1"/>
            </a:lvl7pPr>
            <a:lvl8pPr marL="17548202" indent="0">
              <a:buNone/>
              <a:defRPr sz="8800" b="1"/>
            </a:lvl8pPr>
            <a:lvl9pPr marL="20055086" indent="0">
              <a:buNone/>
              <a:defRPr sz="8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1599837"/>
            <a:ext cx="22625053" cy="21074451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8" y="8187625"/>
            <a:ext cx="22633940" cy="3412212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6884" indent="0">
              <a:buNone/>
              <a:defRPr sz="11000" b="1"/>
            </a:lvl2pPr>
            <a:lvl3pPr marL="5013774" indent="0">
              <a:buNone/>
              <a:defRPr sz="9900" b="1"/>
            </a:lvl3pPr>
            <a:lvl4pPr marL="7520659" indent="0">
              <a:buNone/>
              <a:defRPr sz="8800" b="1"/>
            </a:lvl4pPr>
            <a:lvl5pPr marL="10027543" indent="0">
              <a:buNone/>
              <a:defRPr sz="8800" b="1"/>
            </a:lvl5pPr>
            <a:lvl6pPr marL="12534428" indent="0">
              <a:buNone/>
              <a:defRPr sz="8800" b="1"/>
            </a:lvl6pPr>
            <a:lvl7pPr marL="15041312" indent="0">
              <a:buNone/>
              <a:defRPr sz="8800" b="1"/>
            </a:lvl7pPr>
            <a:lvl8pPr marL="17548202" indent="0">
              <a:buNone/>
              <a:defRPr sz="8800" b="1"/>
            </a:lvl8pPr>
            <a:lvl9pPr marL="20055086" indent="0">
              <a:buNone/>
              <a:defRPr sz="8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8" y="11599837"/>
            <a:ext cx="22633940" cy="21074451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60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88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26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8" y="1456330"/>
            <a:ext cx="16846553" cy="6197869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456338"/>
            <a:ext cx="28625800" cy="31217958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8" y="7654207"/>
            <a:ext cx="16846553" cy="25020089"/>
          </a:xfrm>
        </p:spPr>
        <p:txBody>
          <a:bodyPr/>
          <a:lstStyle>
            <a:lvl1pPr marL="0" indent="0">
              <a:buNone/>
              <a:defRPr sz="7700"/>
            </a:lvl1pPr>
            <a:lvl2pPr marL="2506884" indent="0">
              <a:buNone/>
              <a:defRPr sz="6600"/>
            </a:lvl2pPr>
            <a:lvl3pPr marL="5013774" indent="0">
              <a:buNone/>
              <a:defRPr sz="5500"/>
            </a:lvl3pPr>
            <a:lvl4pPr marL="7520659" indent="0">
              <a:buNone/>
              <a:defRPr sz="4900"/>
            </a:lvl4pPr>
            <a:lvl5pPr marL="10027543" indent="0">
              <a:buNone/>
              <a:defRPr sz="4900"/>
            </a:lvl5pPr>
            <a:lvl6pPr marL="12534428" indent="0">
              <a:buNone/>
              <a:defRPr sz="4900"/>
            </a:lvl6pPr>
            <a:lvl7pPr marL="15041312" indent="0">
              <a:buNone/>
              <a:defRPr sz="4900"/>
            </a:lvl7pPr>
            <a:lvl8pPr marL="17548202" indent="0">
              <a:buNone/>
              <a:defRPr sz="4900"/>
            </a:lvl8pPr>
            <a:lvl9pPr marL="2005508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247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5604312"/>
            <a:ext cx="30723840" cy="3022734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268275"/>
            <a:ext cx="30723840" cy="21946553"/>
          </a:xfrm>
        </p:spPr>
        <p:txBody>
          <a:bodyPr/>
          <a:lstStyle>
            <a:lvl1pPr marL="0" indent="0">
              <a:buNone/>
              <a:defRPr sz="17600"/>
            </a:lvl1pPr>
            <a:lvl2pPr marL="2506884" indent="0">
              <a:buNone/>
              <a:defRPr sz="15400"/>
            </a:lvl2pPr>
            <a:lvl3pPr marL="5013774" indent="0">
              <a:buNone/>
              <a:defRPr sz="13200"/>
            </a:lvl3pPr>
            <a:lvl4pPr marL="7520659" indent="0">
              <a:buNone/>
              <a:defRPr sz="11000"/>
            </a:lvl4pPr>
            <a:lvl5pPr marL="10027543" indent="0">
              <a:buNone/>
              <a:defRPr sz="11000"/>
            </a:lvl5pPr>
            <a:lvl6pPr marL="12534428" indent="0">
              <a:buNone/>
              <a:defRPr sz="11000"/>
            </a:lvl6pPr>
            <a:lvl7pPr marL="15041312" indent="0">
              <a:buNone/>
              <a:defRPr sz="11000"/>
            </a:lvl7pPr>
            <a:lvl8pPr marL="17548202" indent="0">
              <a:buNone/>
              <a:defRPr sz="11000"/>
            </a:lvl8pPr>
            <a:lvl9pPr marL="20055086" indent="0">
              <a:buNone/>
              <a:defRPr sz="11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8627045"/>
            <a:ext cx="30723840" cy="4292784"/>
          </a:xfrm>
        </p:spPr>
        <p:txBody>
          <a:bodyPr/>
          <a:lstStyle>
            <a:lvl1pPr marL="0" indent="0">
              <a:buNone/>
              <a:defRPr sz="7700"/>
            </a:lvl1pPr>
            <a:lvl2pPr marL="2506884" indent="0">
              <a:buNone/>
              <a:defRPr sz="6600"/>
            </a:lvl2pPr>
            <a:lvl3pPr marL="5013774" indent="0">
              <a:buNone/>
              <a:defRPr sz="5500"/>
            </a:lvl3pPr>
            <a:lvl4pPr marL="7520659" indent="0">
              <a:buNone/>
              <a:defRPr sz="4900"/>
            </a:lvl4pPr>
            <a:lvl5pPr marL="10027543" indent="0">
              <a:buNone/>
              <a:defRPr sz="4900"/>
            </a:lvl5pPr>
            <a:lvl6pPr marL="12534428" indent="0">
              <a:buNone/>
              <a:defRPr sz="4900"/>
            </a:lvl6pPr>
            <a:lvl7pPr marL="15041312" indent="0">
              <a:buNone/>
              <a:defRPr sz="4900"/>
            </a:lvl7pPr>
            <a:lvl8pPr marL="17548202" indent="0">
              <a:buNone/>
              <a:defRPr sz="4900"/>
            </a:lvl8pPr>
            <a:lvl9pPr marL="2005508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0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464799"/>
            <a:ext cx="46085760" cy="6096265"/>
          </a:xfrm>
          <a:prstGeom prst="rect">
            <a:avLst/>
          </a:prstGeom>
        </p:spPr>
        <p:txBody>
          <a:bodyPr vert="horz" lIns="501380" tIns="250690" rIns="501380" bIns="2506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534779"/>
            <a:ext cx="46085760" cy="24139517"/>
          </a:xfrm>
          <a:prstGeom prst="rect">
            <a:avLst/>
          </a:prstGeom>
        </p:spPr>
        <p:txBody>
          <a:bodyPr vert="horz" lIns="501380" tIns="250690" rIns="501380" bIns="2506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3902013"/>
            <a:ext cx="11948160" cy="1947418"/>
          </a:xfrm>
          <a:prstGeom prst="rect">
            <a:avLst/>
          </a:prstGeom>
        </p:spPr>
        <p:txBody>
          <a:bodyPr vert="horz" lIns="501380" tIns="250690" rIns="501380" bIns="250690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99CE9-36B6-405A-9DB6-5D10B73A02EB}" type="datetimeFigureOut">
              <a:rPr lang="en-CA" smtClean="0"/>
              <a:t>2024-10-24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3902013"/>
            <a:ext cx="16215360" cy="1947418"/>
          </a:xfrm>
          <a:prstGeom prst="rect">
            <a:avLst/>
          </a:prstGeom>
        </p:spPr>
        <p:txBody>
          <a:bodyPr vert="horz" lIns="501380" tIns="250690" rIns="501380" bIns="250690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3902013"/>
            <a:ext cx="11948160" cy="1947418"/>
          </a:xfrm>
          <a:prstGeom prst="rect">
            <a:avLst/>
          </a:prstGeom>
        </p:spPr>
        <p:txBody>
          <a:bodyPr vert="horz" lIns="501380" tIns="250690" rIns="501380" bIns="250690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9B48-0F8C-4761-82AA-B8B2BD87F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974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2506884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0165" indent="-1880165" algn="l" defTabSz="2506884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3689" indent="-1566805" algn="l" defTabSz="2506884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7214" indent="-1253445" algn="l" defTabSz="2506884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4098" indent="-1253445" algn="l" defTabSz="2506884" rtl="0" eaLnBrk="1" latinLnBrk="0" hangingPunct="1">
        <a:spcBef>
          <a:spcPct val="20000"/>
        </a:spcBef>
        <a:buFont typeface="Arial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0988" indent="-1253445" algn="l" defTabSz="2506884" rtl="0" eaLnBrk="1" latinLnBrk="0" hangingPunct="1">
        <a:spcBef>
          <a:spcPct val="20000"/>
        </a:spcBef>
        <a:buFont typeface="Arial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87873" indent="-1253445" algn="l" defTabSz="2506884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294757" indent="-1253445" algn="l" defTabSz="2506884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1641" indent="-1253445" algn="l" defTabSz="2506884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8526" indent="-1253445" algn="l" defTabSz="2506884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6884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3774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659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27543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4428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1312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48202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55086" algn="l" defTabSz="250688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9617424" y="360132"/>
            <a:ext cx="34153791" cy="1582846"/>
          </a:xfrm>
          <a:prstGeom prst="rect">
            <a:avLst/>
          </a:prstGeom>
        </p:spPr>
        <p:txBody>
          <a:bodyPr wrap="square" lIns="104498" tIns="52249" rIns="104498" bIns="52249">
            <a:spAutoFit/>
          </a:bodyPr>
          <a:lstStyle/>
          <a:p>
            <a:pPr algn="ctr" fontAlgn="base"/>
            <a:r>
              <a:rPr lang="en-CA" sz="9600" b="1" dirty="0">
                <a:solidFill>
                  <a:srgbClr val="680922"/>
                </a:solidFill>
              </a:rPr>
              <a:t>Title: ABC ABSTRACT</a:t>
            </a:r>
            <a:endParaRPr lang="en-US" sz="9000" dirty="0">
              <a:solidFill>
                <a:srgbClr val="68092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623224" y="1606562"/>
            <a:ext cx="32835648" cy="16619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CA" sz="4600" dirty="0">
                <a:solidFill>
                  <a:srgbClr val="000000"/>
                </a:solidFill>
              </a:rPr>
              <a:t>Author 1</a:t>
            </a:r>
            <a:r>
              <a:rPr lang="en-CA" sz="4600" baseline="30000" dirty="0">
                <a:solidFill>
                  <a:srgbClr val="000000"/>
                </a:solidFill>
              </a:rPr>
              <a:t>1,2</a:t>
            </a:r>
            <a:r>
              <a:rPr lang="en-CA" sz="4600" dirty="0">
                <a:solidFill>
                  <a:srgbClr val="000000"/>
                </a:solidFill>
              </a:rPr>
              <a:t>, Author 2</a:t>
            </a:r>
            <a:r>
              <a:rPr lang="en-CA" sz="4600" baseline="30000" dirty="0">
                <a:solidFill>
                  <a:srgbClr val="000000"/>
                </a:solidFill>
              </a:rPr>
              <a:t>2</a:t>
            </a:r>
            <a:r>
              <a:rPr lang="en-CA" sz="4600" dirty="0">
                <a:solidFill>
                  <a:srgbClr val="000000"/>
                </a:solidFill>
              </a:rPr>
              <a:t>­­, </a:t>
            </a:r>
          </a:p>
          <a:p>
            <a:r>
              <a:rPr lang="en-CA" sz="3600" baseline="30000" dirty="0">
                <a:solidFill>
                  <a:srgbClr val="000000"/>
                </a:solidFill>
              </a:rPr>
              <a:t>1</a:t>
            </a:r>
            <a:r>
              <a:rPr lang="en-CA" sz="3600" dirty="0">
                <a:solidFill>
                  <a:srgbClr val="000000"/>
                </a:solidFill>
              </a:rPr>
              <a:t>Department Name, University Name, </a:t>
            </a:r>
            <a:r>
              <a:rPr lang="en-CA" sz="3600" baseline="30000" dirty="0">
                <a:solidFill>
                  <a:srgbClr val="000000"/>
                </a:solidFill>
              </a:rPr>
              <a:t>2</a:t>
            </a:r>
            <a:r>
              <a:rPr lang="en-CA" sz="3600" dirty="0">
                <a:solidFill>
                  <a:srgbClr val="000000"/>
                </a:solidFill>
              </a:rPr>
              <a:t>Arthritis Research Canada, </a:t>
            </a:r>
          </a:p>
          <a:p>
            <a:pPr algn="ctr"/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644" y="4489530"/>
            <a:ext cx="11767559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kern="1400" spc="600" dirty="0">
                <a:solidFill>
                  <a:schemeClr val="bg1"/>
                </a:solidFill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74292" y="10728488"/>
            <a:ext cx="11765676" cy="1224136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600" dirty="0">
                <a:solidFill>
                  <a:schemeClr val="bg1"/>
                </a:solidFill>
                <a:cs typeface="Arial"/>
              </a:rPr>
              <a:t>OBJECTIVES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4187" y="15951847"/>
            <a:ext cx="11762016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METHODS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8643" y="17868790"/>
            <a:ext cx="11781325" cy="969496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spAutoFit/>
          </a:bodyPr>
          <a:lstStyle/>
          <a:p>
            <a:r>
              <a:rPr lang="en-US" sz="4800" b="1" u="sng" dirty="0">
                <a:solidFill>
                  <a:srgbClr val="680922"/>
                </a:solidFill>
              </a:rPr>
              <a:t>Study Design:</a:t>
            </a:r>
            <a:r>
              <a:rPr lang="en-US" sz="4800" b="1" dirty="0">
                <a:solidFill>
                  <a:srgbClr val="680922"/>
                </a:solidFill>
              </a:rPr>
              <a:t> </a:t>
            </a:r>
            <a:r>
              <a:rPr lang="en-US" sz="4800" dirty="0">
                <a:solidFill>
                  <a:srgbClr val="000000"/>
                </a:solidFill>
              </a:rPr>
              <a:t>We conducted … 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Study Sample:</a:t>
            </a:r>
            <a:endParaRPr lang="en-US" sz="4800" b="1" dirty="0">
              <a:solidFill>
                <a:srgbClr val="68092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 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Outcomes: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Data:</a:t>
            </a:r>
            <a:r>
              <a:rPr lang="en-US" sz="4800" b="1" dirty="0">
                <a:solidFill>
                  <a:srgbClr val="680922"/>
                </a:solidFill>
              </a:rPr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Analyses: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966432" y="4489530"/>
            <a:ext cx="11767560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RESULTS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93055" y="35063981"/>
            <a:ext cx="206662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740000"/>
                </a:solidFill>
                <a:cs typeface="Arial" panose="020B0604020202020204" pitchFamily="34" charset="0"/>
              </a:rPr>
              <a:t>Acknowledgements</a:t>
            </a:r>
            <a:r>
              <a:rPr lang="en-US" sz="3800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This research was funded by [Organization Name] </a:t>
            </a:r>
          </a:p>
          <a:p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Dr. [Last Name] is supported by [Organization Name]</a:t>
            </a:r>
            <a:endParaRPr lang="en-CA" sz="3800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8645" y="6731766"/>
            <a:ext cx="1177145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da-DK" sz="4800" dirty="0"/>
              <a:t>Add your content here.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6173" y="11909269"/>
            <a:ext cx="1175379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Add your content here.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Add your content here.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1486846" y="855896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0" y="156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0" y="156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966431" y="31019114"/>
            <a:ext cx="11731479" cy="1224136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CONCLUSION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966432" y="26876087"/>
            <a:ext cx="11767560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LIMITATIONS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976303" y="28307862"/>
            <a:ext cx="6184981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BD3D41-23A4-3247-94A7-3E5C94AE008E}"/>
              </a:ext>
            </a:extLst>
          </p:cNvPr>
          <p:cNvSpPr txBox="1"/>
          <p:nvPr/>
        </p:nvSpPr>
        <p:spPr>
          <a:xfrm>
            <a:off x="472408" y="34082148"/>
            <a:ext cx="241224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740000"/>
                </a:solidFill>
                <a:cs typeface="Arial" panose="020B0604020202020204" pitchFamily="34" charset="0"/>
              </a:rPr>
              <a:t>References</a:t>
            </a:r>
            <a:r>
              <a:rPr lang="en-US" sz="3800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1. </a:t>
            </a:r>
            <a:endParaRPr lang="en-CA" sz="3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96" y="35000769"/>
            <a:ext cx="1741956" cy="125433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0800000">
            <a:off x="52008824" y="1503960"/>
            <a:ext cx="2556361" cy="19725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54982464" y="799073"/>
            <a:ext cx="5040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Insert affiliated University logo here.</a:t>
            </a:r>
            <a:endParaRPr lang="en-CA" sz="6000" dirty="0"/>
          </a:p>
        </p:txBody>
      </p:sp>
      <p:sp>
        <p:nvSpPr>
          <p:cNvPr id="11" name="Right Arrow 10"/>
          <p:cNvSpPr/>
          <p:nvPr/>
        </p:nvSpPr>
        <p:spPr>
          <a:xfrm>
            <a:off x="-2022169" y="34082148"/>
            <a:ext cx="1656184" cy="15457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-7736504" y="32560386"/>
            <a:ext cx="62567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Insert references here and grant provider logo(s).</a:t>
            </a:r>
            <a:endParaRPr lang="en-CA" sz="60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5E3B6C1-23CB-4E8C-90CB-5BFEDA94AE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99" y="657866"/>
            <a:ext cx="6074100" cy="31822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BB13209-43F5-4697-8AD3-C432411D02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6775" y="598309"/>
            <a:ext cx="2561806" cy="348604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09D1EA-737E-9742-DAED-5FE3E4A43BD7}"/>
              </a:ext>
            </a:extLst>
          </p:cNvPr>
          <p:cNvSpPr/>
          <p:nvPr/>
        </p:nvSpPr>
        <p:spPr>
          <a:xfrm>
            <a:off x="39007327" y="32622606"/>
            <a:ext cx="6184981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9C4321-5642-6355-557F-8BE907777F8B}"/>
              </a:ext>
            </a:extLst>
          </p:cNvPr>
          <p:cNvSpPr/>
          <p:nvPr/>
        </p:nvSpPr>
        <p:spPr>
          <a:xfrm>
            <a:off x="13541860" y="4489530"/>
            <a:ext cx="24122680" cy="2959261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6D1EB721-443C-62FF-1F91-4D61101B4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9464" y="6931193"/>
            <a:ext cx="21049941" cy="10767172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0000" dirty="0">
                <a:solidFill>
                  <a:srgbClr val="680821"/>
                </a:solidFill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Main finding goes here</a:t>
            </a:r>
            <a:r>
              <a:rPr lang="en-US" sz="10000" dirty="0">
                <a:solidFill>
                  <a:srgbClr val="680821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, translated into </a:t>
            </a:r>
            <a:r>
              <a:rPr lang="en-US" sz="10000" dirty="0">
                <a:solidFill>
                  <a:srgbClr val="680821"/>
                </a:solidFill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plain English</a:t>
            </a:r>
            <a:r>
              <a:rPr lang="en-US" sz="10000" dirty="0">
                <a:solidFill>
                  <a:srgbClr val="680821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. </a:t>
            </a:r>
            <a:r>
              <a:rPr lang="en-US" sz="10000" dirty="0">
                <a:solidFill>
                  <a:srgbClr val="680821"/>
                </a:solidFill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Emphasize</a:t>
            </a:r>
            <a:r>
              <a:rPr lang="en-US" sz="10000" dirty="0">
                <a:solidFill>
                  <a:srgbClr val="680821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 the important words.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6305E8-86FC-EDE0-9D2A-A8CA3CFB71FF}"/>
              </a:ext>
            </a:extLst>
          </p:cNvPr>
          <p:cNvSpPr/>
          <p:nvPr/>
        </p:nvSpPr>
        <p:spPr>
          <a:xfrm>
            <a:off x="19710775" y="25527043"/>
            <a:ext cx="246888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latin typeface="Lato" panose="020F0502020204030203" pitchFamily="34" charset="0"/>
                <a:cs typeface="Segoe UI" panose="020B0502040204020203" pitchFamily="34" charset="0"/>
              </a:rPr>
              <a:t>Visualize your findings with an image, graphic, or a key figure.</a:t>
            </a:r>
          </a:p>
          <a:p>
            <a:endParaRPr lang="en-US" sz="3600" b="1" dirty="0"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27103259-1D98-B527-36BB-DF4FE69062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929148" y="16592825"/>
            <a:ext cx="12223692" cy="814912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AD003FC-6FFC-5E99-266C-ABDFD68C4F4B}"/>
              </a:ext>
            </a:extLst>
          </p:cNvPr>
          <p:cNvSpPr txBox="1"/>
          <p:nvPr/>
        </p:nvSpPr>
        <p:spPr>
          <a:xfrm>
            <a:off x="39832690" y="6849157"/>
            <a:ext cx="1018122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cs typeface="Segoe UI" panose="020B0502040204020203" pitchFamily="34" charset="0"/>
              </a:rPr>
              <a:t>Delete this and replace it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Correlation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nuance that you’re worried about leaving out.</a:t>
            </a:r>
          </a:p>
        </p:txBody>
      </p:sp>
      <p:sp>
        <p:nvSpPr>
          <p:cNvPr id="20" name="Graphic 7">
            <a:extLst>
              <a:ext uri="{FF2B5EF4-FFF2-40B4-BE49-F238E27FC236}">
                <a16:creationId xmlns:a16="http://schemas.microsoft.com/office/drawing/2014/main" id="{207097C7-7648-708D-1303-4C92CA743F68}"/>
              </a:ext>
            </a:extLst>
          </p:cNvPr>
          <p:cNvSpPr/>
          <p:nvPr/>
        </p:nvSpPr>
        <p:spPr>
          <a:xfrm>
            <a:off x="18797179" y="31213479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tx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D4D9A4-9FFD-AFB7-EAF9-B372EB162192}"/>
              </a:ext>
            </a:extLst>
          </p:cNvPr>
          <p:cNvSpPr txBox="1"/>
          <p:nvPr/>
        </p:nvSpPr>
        <p:spPr>
          <a:xfrm>
            <a:off x="20478144" y="31312413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BE2EF1B-0F23-0584-88A4-5E8055ED720C}"/>
              </a:ext>
            </a:extLst>
          </p:cNvPr>
          <p:cNvCxnSpPr>
            <a:cxnSpLocks/>
          </p:cNvCxnSpPr>
          <p:nvPr/>
        </p:nvCxnSpPr>
        <p:spPr>
          <a:xfrm flipH="1">
            <a:off x="17404005" y="32219776"/>
            <a:ext cx="1297464" cy="0"/>
          </a:xfrm>
          <a:prstGeom prst="straightConnector1">
            <a:avLst/>
          </a:prstGeom>
          <a:ln w="666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>
            <a:extLst>
              <a:ext uri="{FF2B5EF4-FFF2-40B4-BE49-F238E27FC236}">
                <a16:creationId xmlns:a16="http://schemas.microsoft.com/office/drawing/2014/main" id="{1E9A456B-109F-CD60-F870-AF9B7938366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084516" y="30600122"/>
            <a:ext cx="3181995" cy="318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11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9617424" y="360132"/>
            <a:ext cx="34153791" cy="1582846"/>
          </a:xfrm>
          <a:prstGeom prst="rect">
            <a:avLst/>
          </a:prstGeom>
        </p:spPr>
        <p:txBody>
          <a:bodyPr wrap="square" lIns="104498" tIns="52249" rIns="104498" bIns="52249">
            <a:spAutoFit/>
          </a:bodyPr>
          <a:lstStyle/>
          <a:p>
            <a:pPr algn="ctr" fontAlgn="base"/>
            <a:r>
              <a:rPr lang="en-CA" sz="9600" b="1" dirty="0">
                <a:solidFill>
                  <a:srgbClr val="680922"/>
                </a:solidFill>
              </a:rPr>
              <a:t>Title: ABC ABSTRACT</a:t>
            </a:r>
            <a:endParaRPr lang="en-US" sz="9000" dirty="0">
              <a:solidFill>
                <a:srgbClr val="68092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623224" y="1606562"/>
            <a:ext cx="32835648" cy="16619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CA" sz="4600" dirty="0">
                <a:solidFill>
                  <a:srgbClr val="000000"/>
                </a:solidFill>
              </a:rPr>
              <a:t>Author 1</a:t>
            </a:r>
            <a:r>
              <a:rPr lang="en-CA" sz="4600" baseline="30000" dirty="0">
                <a:solidFill>
                  <a:srgbClr val="000000"/>
                </a:solidFill>
              </a:rPr>
              <a:t>1,2</a:t>
            </a:r>
            <a:r>
              <a:rPr lang="en-CA" sz="4600" dirty="0">
                <a:solidFill>
                  <a:srgbClr val="000000"/>
                </a:solidFill>
              </a:rPr>
              <a:t>, Author 2</a:t>
            </a:r>
            <a:r>
              <a:rPr lang="en-CA" sz="4600" baseline="30000" dirty="0">
                <a:solidFill>
                  <a:srgbClr val="000000"/>
                </a:solidFill>
              </a:rPr>
              <a:t>2</a:t>
            </a:r>
            <a:r>
              <a:rPr lang="en-CA" sz="4600" dirty="0">
                <a:solidFill>
                  <a:srgbClr val="000000"/>
                </a:solidFill>
              </a:rPr>
              <a:t>­­, </a:t>
            </a:r>
          </a:p>
          <a:p>
            <a:r>
              <a:rPr lang="en-CA" sz="3600" baseline="30000" dirty="0">
                <a:solidFill>
                  <a:srgbClr val="000000"/>
                </a:solidFill>
              </a:rPr>
              <a:t>1</a:t>
            </a:r>
            <a:r>
              <a:rPr lang="en-CA" sz="3600" dirty="0">
                <a:solidFill>
                  <a:srgbClr val="000000"/>
                </a:solidFill>
              </a:rPr>
              <a:t>Department Name, University Name, </a:t>
            </a:r>
            <a:r>
              <a:rPr lang="en-CA" sz="3600" baseline="30000" dirty="0">
                <a:solidFill>
                  <a:srgbClr val="000000"/>
                </a:solidFill>
              </a:rPr>
              <a:t>2</a:t>
            </a:r>
            <a:r>
              <a:rPr lang="en-CA" sz="3600" dirty="0">
                <a:solidFill>
                  <a:srgbClr val="000000"/>
                </a:solidFill>
              </a:rPr>
              <a:t>Arthritis Research Canada, </a:t>
            </a:r>
          </a:p>
          <a:p>
            <a:pPr algn="ctr"/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644" y="4489530"/>
            <a:ext cx="11767559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kern="1400" spc="600" dirty="0">
                <a:solidFill>
                  <a:schemeClr val="bg1"/>
                </a:solidFill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74292" y="10728488"/>
            <a:ext cx="11765676" cy="1224136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600" dirty="0">
                <a:solidFill>
                  <a:schemeClr val="bg1"/>
                </a:solidFill>
                <a:cs typeface="Arial"/>
              </a:rPr>
              <a:t>OBJECTIVES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4187" y="15951847"/>
            <a:ext cx="11762016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METHODS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8643" y="17868790"/>
            <a:ext cx="11781325" cy="969496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spAutoFit/>
          </a:bodyPr>
          <a:lstStyle/>
          <a:p>
            <a:r>
              <a:rPr lang="en-US" sz="4800" b="1" u="sng" dirty="0">
                <a:solidFill>
                  <a:srgbClr val="680922"/>
                </a:solidFill>
              </a:rPr>
              <a:t>Study Design:</a:t>
            </a:r>
            <a:r>
              <a:rPr lang="en-US" sz="4800" b="1" dirty="0">
                <a:solidFill>
                  <a:srgbClr val="680922"/>
                </a:solidFill>
              </a:rPr>
              <a:t> </a:t>
            </a:r>
            <a:r>
              <a:rPr lang="en-US" sz="4800" dirty="0">
                <a:solidFill>
                  <a:srgbClr val="000000"/>
                </a:solidFill>
              </a:rPr>
              <a:t>We conducted … 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Study Sample:</a:t>
            </a:r>
            <a:endParaRPr lang="en-US" sz="4800" b="1" dirty="0">
              <a:solidFill>
                <a:srgbClr val="68092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 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Outcomes: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Data:</a:t>
            </a:r>
            <a:r>
              <a:rPr lang="en-US" sz="4800" b="1" dirty="0">
                <a:solidFill>
                  <a:srgbClr val="680922"/>
                </a:solidFill>
              </a:rPr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Analyses: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966432" y="4489530"/>
            <a:ext cx="11767560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RESULTS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93055" y="35063981"/>
            <a:ext cx="206662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740000"/>
                </a:solidFill>
                <a:cs typeface="Arial" panose="020B0604020202020204" pitchFamily="34" charset="0"/>
              </a:rPr>
              <a:t>Acknowledgements</a:t>
            </a:r>
            <a:r>
              <a:rPr lang="en-US" sz="3800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This research was funded by [Organization Name] </a:t>
            </a:r>
          </a:p>
          <a:p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Dr. [Last Name] is supported by [Organization Name]</a:t>
            </a:r>
            <a:endParaRPr lang="en-CA" sz="3800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8645" y="6731766"/>
            <a:ext cx="1177145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da-DK" sz="4800" dirty="0"/>
              <a:t>Add your content here.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6173" y="11909269"/>
            <a:ext cx="1175379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Add your content here.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Add your content here.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1486846" y="855896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0" y="156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0" y="156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966431" y="31019114"/>
            <a:ext cx="11731479" cy="1224136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CONCLUSION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966432" y="26876087"/>
            <a:ext cx="11767560" cy="1213514"/>
          </a:xfrm>
          <a:prstGeom prst="rect">
            <a:avLst/>
          </a:prstGeom>
          <a:solidFill>
            <a:srgbClr val="680922"/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7200" b="1" spc="914" dirty="0">
                <a:solidFill>
                  <a:schemeClr val="bg1"/>
                </a:solidFill>
                <a:cs typeface="Arial"/>
              </a:rPr>
              <a:t>LIMITATIONS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976303" y="28307862"/>
            <a:ext cx="6184981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BD3D41-23A4-3247-94A7-3E5C94AE008E}"/>
              </a:ext>
            </a:extLst>
          </p:cNvPr>
          <p:cNvSpPr txBox="1"/>
          <p:nvPr/>
        </p:nvSpPr>
        <p:spPr>
          <a:xfrm>
            <a:off x="472408" y="34082148"/>
            <a:ext cx="241224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740000"/>
                </a:solidFill>
                <a:cs typeface="Arial" panose="020B0604020202020204" pitchFamily="34" charset="0"/>
              </a:rPr>
              <a:t>References</a:t>
            </a:r>
            <a:r>
              <a:rPr lang="en-US" sz="3800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1. </a:t>
            </a:r>
            <a:endParaRPr lang="en-CA" sz="3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96" y="35000769"/>
            <a:ext cx="1741956" cy="125433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0800000">
            <a:off x="52008824" y="1503960"/>
            <a:ext cx="2556361" cy="19725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54982464" y="799073"/>
            <a:ext cx="5040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Insert affiliated University logo here.</a:t>
            </a:r>
            <a:endParaRPr lang="en-CA" sz="6000" dirty="0"/>
          </a:p>
        </p:txBody>
      </p:sp>
      <p:sp>
        <p:nvSpPr>
          <p:cNvPr id="11" name="Right Arrow 10"/>
          <p:cNvSpPr/>
          <p:nvPr/>
        </p:nvSpPr>
        <p:spPr>
          <a:xfrm>
            <a:off x="-2022169" y="34082148"/>
            <a:ext cx="1656184" cy="15457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-7736504" y="32560386"/>
            <a:ext cx="62567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Insert references here and grant provider logo(s).</a:t>
            </a:r>
            <a:endParaRPr lang="en-CA" sz="6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BB13209-43F5-4697-8AD3-C432411D02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6775" y="598309"/>
            <a:ext cx="2561806" cy="348604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09D1EA-737E-9742-DAED-5FE3E4A43BD7}"/>
              </a:ext>
            </a:extLst>
          </p:cNvPr>
          <p:cNvSpPr/>
          <p:nvPr/>
        </p:nvSpPr>
        <p:spPr>
          <a:xfrm>
            <a:off x="39007327" y="32622606"/>
            <a:ext cx="6184981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9C4321-5642-6355-557F-8BE907777F8B}"/>
              </a:ext>
            </a:extLst>
          </p:cNvPr>
          <p:cNvSpPr/>
          <p:nvPr/>
        </p:nvSpPr>
        <p:spPr>
          <a:xfrm>
            <a:off x="13541860" y="4489530"/>
            <a:ext cx="24122680" cy="29592618"/>
          </a:xfrm>
          <a:prstGeom prst="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6D1EB721-443C-62FF-1F91-4D61101B4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9464" y="6931193"/>
            <a:ext cx="21049941" cy="10767172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0000" dirty="0">
                <a:solidFill>
                  <a:schemeClr val="bg1"/>
                </a:solidFill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Main finding goes here</a:t>
            </a:r>
            <a:r>
              <a:rPr lang="en-US" sz="10000" dirty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, translated into </a:t>
            </a:r>
            <a:r>
              <a:rPr lang="en-US" sz="10000" dirty="0">
                <a:solidFill>
                  <a:schemeClr val="bg1"/>
                </a:solidFill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plain English</a:t>
            </a:r>
            <a:r>
              <a:rPr lang="en-US" sz="10000" dirty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. </a:t>
            </a:r>
            <a:r>
              <a:rPr lang="en-US" sz="10000" dirty="0">
                <a:solidFill>
                  <a:schemeClr val="bg1"/>
                </a:solidFill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Emphasize</a:t>
            </a:r>
            <a:r>
              <a:rPr lang="en-US" sz="10000" dirty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 the important words.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6305E8-86FC-EDE0-9D2A-A8CA3CFB71FF}"/>
              </a:ext>
            </a:extLst>
          </p:cNvPr>
          <p:cNvSpPr/>
          <p:nvPr/>
        </p:nvSpPr>
        <p:spPr>
          <a:xfrm>
            <a:off x="19710775" y="25527043"/>
            <a:ext cx="246888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cs typeface="Segoe UI" panose="020B0502040204020203" pitchFamily="34" charset="0"/>
              </a:rPr>
              <a:t>Visualize your findings with an image, graphic, or a key figure.</a:t>
            </a:r>
          </a:p>
          <a:p>
            <a:endParaRPr lang="en-US" sz="3600" b="1" dirty="0">
              <a:solidFill>
                <a:schemeClr val="bg1"/>
              </a:solidFill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27103259-1D98-B527-36BB-DF4FE69062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929148" y="16592825"/>
            <a:ext cx="12223692" cy="814912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AD003FC-6FFC-5E99-266C-ABDFD68C4F4B}"/>
              </a:ext>
            </a:extLst>
          </p:cNvPr>
          <p:cNvSpPr txBox="1"/>
          <p:nvPr/>
        </p:nvSpPr>
        <p:spPr>
          <a:xfrm>
            <a:off x="39832690" y="6849157"/>
            <a:ext cx="1018122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cs typeface="Segoe UI" panose="020B0502040204020203" pitchFamily="34" charset="0"/>
              </a:rPr>
              <a:t>Delete this and replace it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Correlation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nuance that you’re worried about leaving out.</a:t>
            </a:r>
          </a:p>
        </p:txBody>
      </p:sp>
      <p:sp>
        <p:nvSpPr>
          <p:cNvPr id="20" name="Graphic 7">
            <a:extLst>
              <a:ext uri="{FF2B5EF4-FFF2-40B4-BE49-F238E27FC236}">
                <a16:creationId xmlns:a16="http://schemas.microsoft.com/office/drawing/2014/main" id="{207097C7-7648-708D-1303-4C92CA743F68}"/>
              </a:ext>
            </a:extLst>
          </p:cNvPr>
          <p:cNvSpPr/>
          <p:nvPr/>
        </p:nvSpPr>
        <p:spPr>
          <a:xfrm>
            <a:off x="18453972" y="31213479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bg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D4D9A4-9FFD-AFB7-EAF9-B372EB162192}"/>
              </a:ext>
            </a:extLst>
          </p:cNvPr>
          <p:cNvSpPr txBox="1"/>
          <p:nvPr/>
        </p:nvSpPr>
        <p:spPr>
          <a:xfrm>
            <a:off x="20134937" y="31312413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8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BE2EF1B-0F23-0584-88A4-5E8055ED720C}"/>
              </a:ext>
            </a:extLst>
          </p:cNvPr>
          <p:cNvCxnSpPr>
            <a:cxnSpLocks/>
          </p:cNvCxnSpPr>
          <p:nvPr/>
        </p:nvCxnSpPr>
        <p:spPr>
          <a:xfrm flipH="1">
            <a:off x="17060798" y="32219776"/>
            <a:ext cx="1297464" cy="0"/>
          </a:xfrm>
          <a:prstGeom prst="straightConnector1">
            <a:avLst/>
          </a:prstGeom>
          <a:ln w="66675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>
            <a:extLst>
              <a:ext uri="{FF2B5EF4-FFF2-40B4-BE49-F238E27FC236}">
                <a16:creationId xmlns:a16="http://schemas.microsoft.com/office/drawing/2014/main" id="{1E9A456B-109F-CD60-F870-AF9B7938366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741309" y="30600122"/>
            <a:ext cx="3181995" cy="318199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F3F7FC9-7C04-4CCB-B16A-FB227E2D5C0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99" y="657866"/>
            <a:ext cx="6074100" cy="318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9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9617424" y="360132"/>
            <a:ext cx="34153791" cy="1582846"/>
          </a:xfrm>
          <a:prstGeom prst="rect">
            <a:avLst/>
          </a:prstGeom>
        </p:spPr>
        <p:txBody>
          <a:bodyPr wrap="square" lIns="104498" tIns="52249" rIns="104498" bIns="52249">
            <a:spAutoFit/>
          </a:bodyPr>
          <a:lstStyle/>
          <a:p>
            <a:pPr algn="ctr" fontAlgn="base"/>
            <a:r>
              <a:rPr lang="en-CA" sz="9600" b="1" dirty="0">
                <a:solidFill>
                  <a:srgbClr val="680922"/>
                </a:solidFill>
              </a:rPr>
              <a:t>Title: ABC ABSTRACT</a:t>
            </a:r>
            <a:endParaRPr lang="en-US" sz="9000" dirty="0">
              <a:solidFill>
                <a:srgbClr val="68092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623224" y="1606562"/>
            <a:ext cx="32835648" cy="16619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CA" sz="4600" dirty="0">
                <a:solidFill>
                  <a:srgbClr val="000000"/>
                </a:solidFill>
              </a:rPr>
              <a:t>Author 1</a:t>
            </a:r>
            <a:r>
              <a:rPr lang="en-CA" sz="4600" baseline="30000" dirty="0">
                <a:solidFill>
                  <a:srgbClr val="000000"/>
                </a:solidFill>
              </a:rPr>
              <a:t>1,2</a:t>
            </a:r>
            <a:r>
              <a:rPr lang="en-CA" sz="4600" dirty="0">
                <a:solidFill>
                  <a:srgbClr val="000000"/>
                </a:solidFill>
              </a:rPr>
              <a:t>, Author 2</a:t>
            </a:r>
            <a:r>
              <a:rPr lang="en-CA" sz="4600" baseline="30000" dirty="0">
                <a:solidFill>
                  <a:srgbClr val="000000"/>
                </a:solidFill>
              </a:rPr>
              <a:t>2</a:t>
            </a:r>
            <a:r>
              <a:rPr lang="en-CA" sz="4600" dirty="0">
                <a:solidFill>
                  <a:srgbClr val="000000"/>
                </a:solidFill>
              </a:rPr>
              <a:t>­­, </a:t>
            </a:r>
          </a:p>
          <a:p>
            <a:r>
              <a:rPr lang="en-CA" sz="3600" baseline="30000" dirty="0">
                <a:solidFill>
                  <a:srgbClr val="000000"/>
                </a:solidFill>
              </a:rPr>
              <a:t>1</a:t>
            </a:r>
            <a:r>
              <a:rPr lang="en-CA" sz="3600" dirty="0">
                <a:solidFill>
                  <a:srgbClr val="000000"/>
                </a:solidFill>
              </a:rPr>
              <a:t>Department Name, University Name, </a:t>
            </a:r>
            <a:r>
              <a:rPr lang="en-CA" sz="3600" baseline="30000" dirty="0">
                <a:solidFill>
                  <a:srgbClr val="000000"/>
                </a:solidFill>
              </a:rPr>
              <a:t>2</a:t>
            </a:r>
            <a:r>
              <a:rPr lang="en-CA" sz="3600" dirty="0">
                <a:solidFill>
                  <a:srgbClr val="000000"/>
                </a:solidFill>
              </a:rPr>
              <a:t>Arthritis Research Canada, </a:t>
            </a:r>
          </a:p>
          <a:p>
            <a:pPr algn="ctr"/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8643" y="17868790"/>
            <a:ext cx="11781325" cy="969496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spAutoFit/>
          </a:bodyPr>
          <a:lstStyle/>
          <a:p>
            <a:r>
              <a:rPr lang="en-US" sz="4800" b="1" u="sng" dirty="0">
                <a:solidFill>
                  <a:srgbClr val="680922"/>
                </a:solidFill>
              </a:rPr>
              <a:t>Study Design:</a:t>
            </a:r>
            <a:r>
              <a:rPr lang="en-US" sz="4800" b="1" dirty="0">
                <a:solidFill>
                  <a:srgbClr val="680922"/>
                </a:solidFill>
              </a:rPr>
              <a:t> </a:t>
            </a:r>
            <a:r>
              <a:rPr lang="en-US" sz="4800" dirty="0">
                <a:solidFill>
                  <a:srgbClr val="000000"/>
                </a:solidFill>
              </a:rPr>
              <a:t>We conducted … 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Study Sample:</a:t>
            </a:r>
            <a:endParaRPr lang="en-US" sz="4800" b="1" dirty="0">
              <a:solidFill>
                <a:srgbClr val="68092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 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Outcomes: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Data:</a:t>
            </a:r>
            <a:r>
              <a:rPr lang="en-US" sz="4800" b="1" dirty="0">
                <a:solidFill>
                  <a:srgbClr val="680922"/>
                </a:solidFill>
              </a:rPr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Analyses: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93055" y="35063981"/>
            <a:ext cx="206662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740000"/>
                </a:solidFill>
                <a:cs typeface="Arial" panose="020B0604020202020204" pitchFamily="34" charset="0"/>
              </a:rPr>
              <a:t>Acknowledgements</a:t>
            </a:r>
            <a:r>
              <a:rPr lang="en-US" sz="3800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This research was funded by [Organization Name] </a:t>
            </a:r>
          </a:p>
          <a:p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Dr. [Last Name] is supported by [Organization Name]</a:t>
            </a:r>
            <a:endParaRPr lang="en-CA" sz="3800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8645" y="6731766"/>
            <a:ext cx="1177145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da-DK" sz="4800" dirty="0"/>
              <a:t>Add your content here.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6173" y="11909269"/>
            <a:ext cx="1175379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Add your content here.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Add your content here.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1486846" y="855896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0" y="156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0" y="156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8976303" y="28307862"/>
            <a:ext cx="6184981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BD3D41-23A4-3247-94A7-3E5C94AE008E}"/>
              </a:ext>
            </a:extLst>
          </p:cNvPr>
          <p:cNvSpPr txBox="1"/>
          <p:nvPr/>
        </p:nvSpPr>
        <p:spPr>
          <a:xfrm>
            <a:off x="472408" y="34082148"/>
            <a:ext cx="241224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740000"/>
                </a:solidFill>
                <a:cs typeface="Arial" panose="020B0604020202020204" pitchFamily="34" charset="0"/>
              </a:rPr>
              <a:t>References</a:t>
            </a:r>
            <a:r>
              <a:rPr lang="en-US" sz="3800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1. </a:t>
            </a:r>
            <a:endParaRPr lang="en-CA" sz="3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96" y="35000769"/>
            <a:ext cx="1741956" cy="125433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0800000">
            <a:off x="52008824" y="1503960"/>
            <a:ext cx="2556361" cy="19725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54982464" y="799073"/>
            <a:ext cx="5040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Insert affiliated University logo here.</a:t>
            </a:r>
            <a:endParaRPr lang="en-CA" sz="6000" dirty="0"/>
          </a:p>
        </p:txBody>
      </p:sp>
      <p:sp>
        <p:nvSpPr>
          <p:cNvPr id="11" name="Right Arrow 10"/>
          <p:cNvSpPr/>
          <p:nvPr/>
        </p:nvSpPr>
        <p:spPr>
          <a:xfrm>
            <a:off x="-2022169" y="34082148"/>
            <a:ext cx="1656184" cy="15457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-7736504" y="32560386"/>
            <a:ext cx="62567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Insert references here and grant provider logo(s).</a:t>
            </a:r>
            <a:endParaRPr lang="en-CA" sz="6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BB13209-43F5-4697-8AD3-C432411D02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6775" y="598309"/>
            <a:ext cx="2561806" cy="348604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09D1EA-737E-9742-DAED-5FE3E4A43BD7}"/>
              </a:ext>
            </a:extLst>
          </p:cNvPr>
          <p:cNvSpPr/>
          <p:nvPr/>
        </p:nvSpPr>
        <p:spPr>
          <a:xfrm>
            <a:off x="39007327" y="32622606"/>
            <a:ext cx="6184981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6D1EB721-443C-62FF-1F91-4D61101B4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9464" y="6931193"/>
            <a:ext cx="21049941" cy="10767172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0000" dirty="0"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Main finding goes here</a:t>
            </a:r>
            <a:r>
              <a:rPr lang="en-US" sz="10000" dirty="0"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, translated into </a:t>
            </a:r>
            <a:r>
              <a:rPr lang="en-US" sz="10000" dirty="0"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plain English</a:t>
            </a:r>
            <a:r>
              <a:rPr lang="en-US" sz="10000" dirty="0"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. </a:t>
            </a:r>
            <a:r>
              <a:rPr lang="en-US" sz="10000" dirty="0"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Emphasize</a:t>
            </a:r>
            <a:r>
              <a:rPr lang="en-US" sz="10000" dirty="0"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 the important words.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6305E8-86FC-EDE0-9D2A-A8CA3CFB71FF}"/>
              </a:ext>
            </a:extLst>
          </p:cNvPr>
          <p:cNvSpPr/>
          <p:nvPr/>
        </p:nvSpPr>
        <p:spPr>
          <a:xfrm>
            <a:off x="19710775" y="25527043"/>
            <a:ext cx="246888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cs typeface="Segoe UI" panose="020B0502040204020203" pitchFamily="34" charset="0"/>
              </a:rPr>
              <a:t>Visualize your findings with an image, graphic, or a key figure.</a:t>
            </a:r>
          </a:p>
          <a:p>
            <a:endParaRPr lang="en-US" sz="3600" b="1" dirty="0">
              <a:solidFill>
                <a:schemeClr val="bg1"/>
              </a:solidFill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D003FC-6FFC-5E99-266C-ABDFD68C4F4B}"/>
              </a:ext>
            </a:extLst>
          </p:cNvPr>
          <p:cNvSpPr txBox="1"/>
          <p:nvPr/>
        </p:nvSpPr>
        <p:spPr>
          <a:xfrm>
            <a:off x="39832690" y="6849157"/>
            <a:ext cx="1018122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cs typeface="Segoe UI" panose="020B0502040204020203" pitchFamily="34" charset="0"/>
              </a:rPr>
              <a:t>Delete this and replace it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Correlation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nuance that you’re worried about leaving out.</a:t>
            </a:r>
          </a:p>
        </p:txBody>
      </p:sp>
      <p:sp>
        <p:nvSpPr>
          <p:cNvPr id="20" name="Graphic 7">
            <a:extLst>
              <a:ext uri="{FF2B5EF4-FFF2-40B4-BE49-F238E27FC236}">
                <a16:creationId xmlns:a16="http://schemas.microsoft.com/office/drawing/2014/main" id="{207097C7-7648-708D-1303-4C92CA743F68}"/>
              </a:ext>
            </a:extLst>
          </p:cNvPr>
          <p:cNvSpPr/>
          <p:nvPr/>
        </p:nvSpPr>
        <p:spPr>
          <a:xfrm>
            <a:off x="25086451" y="31598179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tx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D4D9A4-9FFD-AFB7-EAF9-B372EB162192}"/>
              </a:ext>
            </a:extLst>
          </p:cNvPr>
          <p:cNvSpPr txBox="1"/>
          <p:nvPr/>
        </p:nvSpPr>
        <p:spPr>
          <a:xfrm>
            <a:off x="26767416" y="31697113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BE2EF1B-0F23-0584-88A4-5E8055ED720C}"/>
              </a:ext>
            </a:extLst>
          </p:cNvPr>
          <p:cNvCxnSpPr>
            <a:cxnSpLocks/>
          </p:cNvCxnSpPr>
          <p:nvPr/>
        </p:nvCxnSpPr>
        <p:spPr>
          <a:xfrm flipH="1">
            <a:off x="23693277" y="32604476"/>
            <a:ext cx="1297464" cy="0"/>
          </a:xfrm>
          <a:prstGeom prst="straightConnector1">
            <a:avLst/>
          </a:prstGeom>
          <a:ln w="666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>
            <a:extLst>
              <a:ext uri="{FF2B5EF4-FFF2-40B4-BE49-F238E27FC236}">
                <a16:creationId xmlns:a16="http://schemas.microsoft.com/office/drawing/2014/main" id="{1E9A456B-109F-CD60-F870-AF9B793836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373788" y="30984822"/>
            <a:ext cx="3181995" cy="3181995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39577F0-65ED-2683-BA87-FF2898644DE5}"/>
              </a:ext>
            </a:extLst>
          </p:cNvPr>
          <p:cNvSpPr/>
          <p:nvPr/>
        </p:nvSpPr>
        <p:spPr>
          <a:xfrm>
            <a:off x="314627" y="4328013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Background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D0C0299-C58D-70AB-3103-E7DA7B0A4521}"/>
              </a:ext>
            </a:extLst>
          </p:cNvPr>
          <p:cNvSpPr/>
          <p:nvPr/>
        </p:nvSpPr>
        <p:spPr>
          <a:xfrm>
            <a:off x="314627" y="10055886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Objectives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7149336-C2E5-292D-D2DD-100EF965E6E6}"/>
              </a:ext>
            </a:extLst>
          </p:cNvPr>
          <p:cNvSpPr/>
          <p:nvPr/>
        </p:nvSpPr>
        <p:spPr>
          <a:xfrm>
            <a:off x="314627" y="16141381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Methods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7D7DF98-FB32-65F4-63E0-2336535BC4C2}"/>
              </a:ext>
            </a:extLst>
          </p:cNvPr>
          <p:cNvSpPr/>
          <p:nvPr/>
        </p:nvSpPr>
        <p:spPr>
          <a:xfrm>
            <a:off x="38272012" y="4328013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Results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B774CC25-55F8-0345-4993-4D5A53D839F4}"/>
              </a:ext>
            </a:extLst>
          </p:cNvPr>
          <p:cNvSpPr/>
          <p:nvPr/>
        </p:nvSpPr>
        <p:spPr>
          <a:xfrm>
            <a:off x="38272012" y="26337614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Limitations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7F46FBC6-ACD8-7EE6-4666-8A0349BB199F}"/>
              </a:ext>
            </a:extLst>
          </p:cNvPr>
          <p:cNvSpPr/>
          <p:nvPr/>
        </p:nvSpPr>
        <p:spPr>
          <a:xfrm>
            <a:off x="38272012" y="30680584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Conclusion</a:t>
            </a:r>
          </a:p>
        </p:txBody>
      </p:sp>
      <p:pic>
        <p:nvPicPr>
          <p:cNvPr id="59" name="Graphic 58" descr="Bar graph with upward trend outline">
            <a:extLst>
              <a:ext uri="{FF2B5EF4-FFF2-40B4-BE49-F238E27FC236}">
                <a16:creationId xmlns:a16="http://schemas.microsoft.com/office/drawing/2014/main" id="{D21AC79F-3AB9-4DF0-161C-994C9CFA21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74407" y="17784738"/>
            <a:ext cx="10301401" cy="840892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5C628A7-F8CD-40ED-9AAC-C8C56826C88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99" y="657866"/>
            <a:ext cx="6074100" cy="318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8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lternate Process 41">
            <a:extLst>
              <a:ext uri="{FF2B5EF4-FFF2-40B4-BE49-F238E27FC236}">
                <a16:creationId xmlns:a16="http://schemas.microsoft.com/office/drawing/2014/main" id="{722C53EF-72B7-D8D6-5249-B1FDB088C9E8}"/>
              </a:ext>
            </a:extLst>
          </p:cNvPr>
          <p:cNvSpPr/>
          <p:nvPr/>
        </p:nvSpPr>
        <p:spPr>
          <a:xfrm>
            <a:off x="13395185" y="4328013"/>
            <a:ext cx="24416030" cy="30431243"/>
          </a:xfrm>
          <a:prstGeom prst="flowChartAlternateProcess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9617424" y="360132"/>
            <a:ext cx="34153791" cy="1582846"/>
          </a:xfrm>
          <a:prstGeom prst="rect">
            <a:avLst/>
          </a:prstGeom>
        </p:spPr>
        <p:txBody>
          <a:bodyPr wrap="square" lIns="104498" tIns="52249" rIns="104498" bIns="52249">
            <a:spAutoFit/>
          </a:bodyPr>
          <a:lstStyle/>
          <a:p>
            <a:pPr algn="ctr" fontAlgn="base"/>
            <a:r>
              <a:rPr lang="en-CA" sz="9600" b="1" dirty="0">
                <a:solidFill>
                  <a:srgbClr val="680922"/>
                </a:solidFill>
              </a:rPr>
              <a:t>Title: ABC ABSTRACT</a:t>
            </a:r>
            <a:endParaRPr lang="en-US" sz="9000" dirty="0">
              <a:solidFill>
                <a:srgbClr val="68092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623224" y="1606562"/>
            <a:ext cx="32835648" cy="16619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CA" sz="4600" dirty="0">
                <a:solidFill>
                  <a:srgbClr val="000000"/>
                </a:solidFill>
              </a:rPr>
              <a:t>Author 1</a:t>
            </a:r>
            <a:r>
              <a:rPr lang="en-CA" sz="4600" baseline="30000" dirty="0">
                <a:solidFill>
                  <a:srgbClr val="000000"/>
                </a:solidFill>
              </a:rPr>
              <a:t>1,2</a:t>
            </a:r>
            <a:r>
              <a:rPr lang="en-CA" sz="4600" dirty="0">
                <a:solidFill>
                  <a:srgbClr val="000000"/>
                </a:solidFill>
              </a:rPr>
              <a:t>, Author 2</a:t>
            </a:r>
            <a:r>
              <a:rPr lang="en-CA" sz="4600" baseline="30000" dirty="0">
                <a:solidFill>
                  <a:srgbClr val="000000"/>
                </a:solidFill>
              </a:rPr>
              <a:t>2</a:t>
            </a:r>
            <a:r>
              <a:rPr lang="en-CA" sz="4600" dirty="0">
                <a:solidFill>
                  <a:srgbClr val="000000"/>
                </a:solidFill>
              </a:rPr>
              <a:t>­­, </a:t>
            </a:r>
          </a:p>
          <a:p>
            <a:r>
              <a:rPr lang="en-CA" sz="3600" baseline="30000" dirty="0">
                <a:solidFill>
                  <a:srgbClr val="000000"/>
                </a:solidFill>
              </a:rPr>
              <a:t>1</a:t>
            </a:r>
            <a:r>
              <a:rPr lang="en-CA" sz="3600" dirty="0">
                <a:solidFill>
                  <a:srgbClr val="000000"/>
                </a:solidFill>
              </a:rPr>
              <a:t>Department Name, University Name, </a:t>
            </a:r>
            <a:r>
              <a:rPr lang="en-CA" sz="3600" baseline="30000" dirty="0">
                <a:solidFill>
                  <a:srgbClr val="000000"/>
                </a:solidFill>
              </a:rPr>
              <a:t>2</a:t>
            </a:r>
            <a:r>
              <a:rPr lang="en-CA" sz="3600" dirty="0">
                <a:solidFill>
                  <a:srgbClr val="000000"/>
                </a:solidFill>
              </a:rPr>
              <a:t>Arthritis Research Canada, </a:t>
            </a:r>
          </a:p>
          <a:p>
            <a:pPr algn="ctr"/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8643" y="17868790"/>
            <a:ext cx="11781325" cy="969496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spAutoFit/>
          </a:bodyPr>
          <a:lstStyle/>
          <a:p>
            <a:r>
              <a:rPr lang="en-US" sz="4800" b="1" u="sng" dirty="0">
                <a:solidFill>
                  <a:srgbClr val="680922"/>
                </a:solidFill>
              </a:rPr>
              <a:t>Study Design:</a:t>
            </a:r>
            <a:r>
              <a:rPr lang="en-US" sz="4800" b="1" dirty="0">
                <a:solidFill>
                  <a:srgbClr val="680922"/>
                </a:solidFill>
              </a:rPr>
              <a:t> </a:t>
            </a:r>
            <a:r>
              <a:rPr lang="en-US" sz="4800" dirty="0">
                <a:solidFill>
                  <a:srgbClr val="000000"/>
                </a:solidFill>
              </a:rPr>
              <a:t>We conducted … 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Study Sample:</a:t>
            </a:r>
            <a:endParaRPr lang="en-US" sz="4800" b="1" dirty="0">
              <a:solidFill>
                <a:srgbClr val="68092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 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Outcomes: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Data:</a:t>
            </a:r>
            <a:r>
              <a:rPr lang="en-US" sz="4800" b="1" dirty="0">
                <a:solidFill>
                  <a:srgbClr val="680922"/>
                </a:solidFill>
              </a:rPr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</a:rPr>
              <a:t>Add your content here.</a:t>
            </a:r>
          </a:p>
          <a:p>
            <a:endParaRPr lang="en-US" sz="4800" b="1" u="sng" dirty="0">
              <a:solidFill>
                <a:srgbClr val="000000"/>
              </a:solidFill>
            </a:endParaRPr>
          </a:p>
          <a:p>
            <a:r>
              <a:rPr lang="en-US" sz="4800" b="1" u="sng" dirty="0">
                <a:solidFill>
                  <a:srgbClr val="680922"/>
                </a:solidFill>
              </a:rPr>
              <a:t>Analyses: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93055" y="35063981"/>
            <a:ext cx="206662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740000"/>
                </a:solidFill>
                <a:cs typeface="Arial" panose="020B0604020202020204" pitchFamily="34" charset="0"/>
              </a:rPr>
              <a:t>Acknowledgements</a:t>
            </a:r>
            <a:r>
              <a:rPr lang="en-US" sz="3800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This research was funded by [Organization Name] </a:t>
            </a:r>
          </a:p>
          <a:p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Dr. [Last Name] is supported by [Organization Name]</a:t>
            </a:r>
            <a:endParaRPr lang="en-CA" sz="3800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8645" y="6731766"/>
            <a:ext cx="1177145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da-DK" sz="4800" dirty="0"/>
              <a:t>Add your content here.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6173" y="11909269"/>
            <a:ext cx="1175379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Add your content here.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Add your content here.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1486846" y="855896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0" y="156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0" y="156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8976303" y="28307862"/>
            <a:ext cx="6184981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BD3D41-23A4-3247-94A7-3E5C94AE008E}"/>
              </a:ext>
            </a:extLst>
          </p:cNvPr>
          <p:cNvSpPr txBox="1"/>
          <p:nvPr/>
        </p:nvSpPr>
        <p:spPr>
          <a:xfrm>
            <a:off x="472408" y="34082148"/>
            <a:ext cx="241224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740000"/>
                </a:solidFill>
                <a:cs typeface="Arial" panose="020B0604020202020204" pitchFamily="34" charset="0"/>
              </a:rPr>
              <a:t>References</a:t>
            </a:r>
            <a:r>
              <a:rPr lang="en-US" sz="3800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en-US" sz="3800" dirty="0">
                <a:solidFill>
                  <a:srgbClr val="000000"/>
                </a:solidFill>
                <a:cs typeface="Arial" panose="020B0604020202020204" pitchFamily="34" charset="0"/>
              </a:rPr>
              <a:t>1. </a:t>
            </a:r>
            <a:endParaRPr lang="en-CA" sz="3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96" y="35000769"/>
            <a:ext cx="1741956" cy="125433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0800000">
            <a:off x="52008824" y="1503960"/>
            <a:ext cx="2556361" cy="19725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54982464" y="799073"/>
            <a:ext cx="5040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Insert affiliated University logo here.</a:t>
            </a:r>
            <a:endParaRPr lang="en-CA" sz="6000" dirty="0"/>
          </a:p>
        </p:txBody>
      </p:sp>
      <p:sp>
        <p:nvSpPr>
          <p:cNvPr id="11" name="Right Arrow 10"/>
          <p:cNvSpPr/>
          <p:nvPr/>
        </p:nvSpPr>
        <p:spPr>
          <a:xfrm>
            <a:off x="-2022169" y="34082148"/>
            <a:ext cx="1656184" cy="15457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-7736504" y="32560386"/>
            <a:ext cx="62567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Insert references here and grant provider logo(s).</a:t>
            </a:r>
            <a:endParaRPr lang="en-CA" sz="6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BB13209-43F5-4697-8AD3-C432411D02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6775" y="598309"/>
            <a:ext cx="2561806" cy="348604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09D1EA-737E-9742-DAED-5FE3E4A43BD7}"/>
              </a:ext>
            </a:extLst>
          </p:cNvPr>
          <p:cNvSpPr/>
          <p:nvPr/>
        </p:nvSpPr>
        <p:spPr>
          <a:xfrm>
            <a:off x="39007327" y="32622606"/>
            <a:ext cx="6184981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4800" dirty="0">
                <a:solidFill>
                  <a:srgbClr val="000000"/>
                </a:solidFill>
              </a:rPr>
              <a:t>Add your content here.</a:t>
            </a: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6D1EB721-443C-62FF-1F91-4D61101B4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9464" y="6931193"/>
            <a:ext cx="21049941" cy="10767172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0000" dirty="0">
                <a:solidFill>
                  <a:schemeClr val="bg1"/>
                </a:solidFill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Main finding goes here</a:t>
            </a:r>
            <a:r>
              <a:rPr lang="en-US" sz="10000" dirty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, translated into </a:t>
            </a:r>
            <a:r>
              <a:rPr lang="en-US" sz="10000" dirty="0">
                <a:solidFill>
                  <a:schemeClr val="bg1"/>
                </a:solidFill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plain English</a:t>
            </a:r>
            <a:r>
              <a:rPr lang="en-US" sz="10000" dirty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. </a:t>
            </a:r>
            <a:r>
              <a:rPr lang="en-US" sz="10000" dirty="0">
                <a:solidFill>
                  <a:schemeClr val="bg1"/>
                </a:solidFill>
                <a:latin typeface="+mn-lt"/>
                <a:ea typeface="Segoe UI Black" panose="020B0A02040204020203" pitchFamily="34" charset="0"/>
                <a:cs typeface="Segoe UI" panose="020B0502040204020203" pitchFamily="34" charset="0"/>
              </a:rPr>
              <a:t>Emphasize</a:t>
            </a:r>
            <a:r>
              <a:rPr lang="en-US" sz="10000" dirty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 the important words.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6305E8-86FC-EDE0-9D2A-A8CA3CFB71FF}"/>
              </a:ext>
            </a:extLst>
          </p:cNvPr>
          <p:cNvSpPr/>
          <p:nvPr/>
        </p:nvSpPr>
        <p:spPr>
          <a:xfrm>
            <a:off x="19710775" y="25527043"/>
            <a:ext cx="246888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cs typeface="Segoe UI" panose="020B0502040204020203" pitchFamily="34" charset="0"/>
              </a:rPr>
              <a:t>Visualize your findings with an image, graphic, or a key figure.</a:t>
            </a:r>
          </a:p>
          <a:p>
            <a:endParaRPr lang="en-US" sz="3600" b="1" dirty="0">
              <a:solidFill>
                <a:schemeClr val="bg1"/>
              </a:solidFill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D003FC-6FFC-5E99-266C-ABDFD68C4F4B}"/>
              </a:ext>
            </a:extLst>
          </p:cNvPr>
          <p:cNvSpPr txBox="1"/>
          <p:nvPr/>
        </p:nvSpPr>
        <p:spPr>
          <a:xfrm>
            <a:off x="39832690" y="6849157"/>
            <a:ext cx="1018122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cs typeface="Segoe UI" panose="020B0502040204020203" pitchFamily="34" charset="0"/>
              </a:rPr>
              <a:t>Delete this and replace it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Correlation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000" dirty="0">
                <a:cs typeface="Segoe UI" panose="020B0502040204020203" pitchFamily="34" charset="0"/>
              </a:rPr>
              <a:t>Extra nuance that you’re worried about leaving out.</a:t>
            </a:r>
          </a:p>
        </p:txBody>
      </p:sp>
      <p:sp>
        <p:nvSpPr>
          <p:cNvPr id="20" name="Graphic 7">
            <a:extLst>
              <a:ext uri="{FF2B5EF4-FFF2-40B4-BE49-F238E27FC236}">
                <a16:creationId xmlns:a16="http://schemas.microsoft.com/office/drawing/2014/main" id="{207097C7-7648-708D-1303-4C92CA743F68}"/>
              </a:ext>
            </a:extLst>
          </p:cNvPr>
          <p:cNvSpPr/>
          <p:nvPr/>
        </p:nvSpPr>
        <p:spPr>
          <a:xfrm>
            <a:off x="25086451" y="31598179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bg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D4D9A4-9FFD-AFB7-EAF9-B372EB162192}"/>
              </a:ext>
            </a:extLst>
          </p:cNvPr>
          <p:cNvSpPr txBox="1"/>
          <p:nvPr/>
        </p:nvSpPr>
        <p:spPr>
          <a:xfrm>
            <a:off x="26767416" y="31697113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8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BE2EF1B-0F23-0584-88A4-5E8055ED720C}"/>
              </a:ext>
            </a:extLst>
          </p:cNvPr>
          <p:cNvCxnSpPr>
            <a:cxnSpLocks/>
          </p:cNvCxnSpPr>
          <p:nvPr/>
        </p:nvCxnSpPr>
        <p:spPr>
          <a:xfrm flipH="1">
            <a:off x="23693277" y="32604476"/>
            <a:ext cx="1297464" cy="0"/>
          </a:xfrm>
          <a:prstGeom prst="straightConnector1">
            <a:avLst/>
          </a:prstGeom>
          <a:ln w="66675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>
            <a:extLst>
              <a:ext uri="{FF2B5EF4-FFF2-40B4-BE49-F238E27FC236}">
                <a16:creationId xmlns:a16="http://schemas.microsoft.com/office/drawing/2014/main" id="{1E9A456B-109F-CD60-F870-AF9B793836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373788" y="30984822"/>
            <a:ext cx="3181995" cy="3181995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39577F0-65ED-2683-BA87-FF2898644DE5}"/>
              </a:ext>
            </a:extLst>
          </p:cNvPr>
          <p:cNvSpPr/>
          <p:nvPr/>
        </p:nvSpPr>
        <p:spPr>
          <a:xfrm>
            <a:off x="314627" y="4328013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Background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D0C0299-C58D-70AB-3103-E7DA7B0A4521}"/>
              </a:ext>
            </a:extLst>
          </p:cNvPr>
          <p:cNvSpPr/>
          <p:nvPr/>
        </p:nvSpPr>
        <p:spPr>
          <a:xfrm>
            <a:off x="314627" y="10055886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Objectives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7149336-C2E5-292D-D2DD-100EF965E6E6}"/>
              </a:ext>
            </a:extLst>
          </p:cNvPr>
          <p:cNvSpPr/>
          <p:nvPr/>
        </p:nvSpPr>
        <p:spPr>
          <a:xfrm>
            <a:off x="314627" y="16141381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Methods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7D7DF98-FB32-65F4-63E0-2336535BC4C2}"/>
              </a:ext>
            </a:extLst>
          </p:cNvPr>
          <p:cNvSpPr/>
          <p:nvPr/>
        </p:nvSpPr>
        <p:spPr>
          <a:xfrm>
            <a:off x="38272012" y="4328013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Results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B774CC25-55F8-0345-4993-4D5A53D839F4}"/>
              </a:ext>
            </a:extLst>
          </p:cNvPr>
          <p:cNvSpPr/>
          <p:nvPr/>
        </p:nvSpPr>
        <p:spPr>
          <a:xfrm>
            <a:off x="38272012" y="26337614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Limitations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7F46FBC6-ACD8-7EE6-4666-8A0349BB199F}"/>
              </a:ext>
            </a:extLst>
          </p:cNvPr>
          <p:cNvSpPr/>
          <p:nvPr/>
        </p:nvSpPr>
        <p:spPr>
          <a:xfrm>
            <a:off x="38272012" y="30680584"/>
            <a:ext cx="12255125" cy="1485896"/>
          </a:xfrm>
          <a:prstGeom prst="roundRect">
            <a:avLst/>
          </a:prstGeom>
          <a:solidFill>
            <a:srgbClr val="6808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Conclusion</a:t>
            </a:r>
          </a:p>
        </p:txBody>
      </p:sp>
      <p:pic>
        <p:nvPicPr>
          <p:cNvPr id="59" name="Graphic 58" descr="Bar graph with upward trend outline">
            <a:extLst>
              <a:ext uri="{FF2B5EF4-FFF2-40B4-BE49-F238E27FC236}">
                <a16:creationId xmlns:a16="http://schemas.microsoft.com/office/drawing/2014/main" id="{D21AC79F-3AB9-4DF0-161C-994C9CFA21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74407" y="17784738"/>
            <a:ext cx="10301401" cy="84089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52C65BC-B676-466E-A1CF-A6AA8E9A583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99" y="657866"/>
            <a:ext cx="6074100" cy="318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85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RC_BetterPoster_Template" id="{F56FC191-E701-2249-979D-22BFA23C7202}" vid="{1B93A189-240A-A843-BB30-7A1C44ADE2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776</Words>
  <Application>Microsoft Office PowerPoint</Application>
  <PresentationFormat>Custom</PresentationFormat>
  <Paragraphs>164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Lato Black</vt:lpstr>
      <vt:lpstr>Office Theme</vt:lpstr>
      <vt:lpstr>Main finding goes here, translated into plain English. Emphasize the important words.</vt:lpstr>
      <vt:lpstr>Main finding goes here, translated into plain English. Emphasize the important words.</vt:lpstr>
      <vt:lpstr>Main finding goes here, translated into plain English. Emphasize the important words.</vt:lpstr>
      <vt:lpstr>Main finding goes here, translated into plain English. Emphasize the important words.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finding goes here, translated into plain English. Emphasize the important words.</dc:title>
  <dc:creator>Monika Szpunar</dc:creator>
  <cp:lastModifiedBy>Carmen Lee</cp:lastModifiedBy>
  <cp:revision>3</cp:revision>
  <cp:lastPrinted>2015-01-16T16:51:46Z</cp:lastPrinted>
  <dcterms:created xsi:type="dcterms:W3CDTF">2024-10-17T19:45:53Z</dcterms:created>
  <dcterms:modified xsi:type="dcterms:W3CDTF">2024-10-24T20:31:18Z</dcterms:modified>
</cp:coreProperties>
</file>